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124281de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3124281de8_0_10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2b28340b1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2b28340b15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124281d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3124281de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3124281de8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g33124281de8_0_2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37adabc0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g337adabc05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7.jpg"/><Relationship Id="rId5" Type="http://schemas.openxmlformats.org/officeDocument/2006/relationships/image" Target="../media/image15.jpg"/><Relationship Id="rId6" Type="http://schemas.openxmlformats.org/officeDocument/2006/relationships/image" Target="../media/image1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609029"/>
            <a:ext cx="6312600" cy="769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7: Transforming Societies - Imperialism &amp; Resistance</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103907" y="765014"/>
            <a:ext cx="7040100" cy="2862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6200">
                <a:solidFill>
                  <a:srgbClr val="231F20"/>
                </a:solidFill>
                <a:latin typeface="Halant"/>
                <a:ea typeface="Halant"/>
                <a:cs typeface="Halant"/>
                <a:sym typeface="Halant"/>
              </a:rPr>
              <a:t>REBELLIONS AGAINST IMPERIALISM</a:t>
            </a:r>
            <a:endParaRPr sz="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p:nvPr/>
        </p:nvSpPr>
        <p:spPr>
          <a:xfrm>
            <a:off x="-1310350" y="-4007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76" name="Google Shape;76;p14"/>
          <p:cNvSpPr txBox="1"/>
          <p:nvPr/>
        </p:nvSpPr>
        <p:spPr>
          <a:xfrm>
            <a:off x="1202228" y="595150"/>
            <a:ext cx="6590100" cy="569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700">
                <a:solidFill>
                  <a:srgbClr val="231F20"/>
                </a:solidFill>
                <a:latin typeface="Halant"/>
                <a:ea typeface="Halant"/>
                <a:cs typeface="Halant"/>
                <a:sym typeface="Halant"/>
              </a:rPr>
              <a:t>INQUIRY JOURNAL, TOPIC 2</a:t>
            </a:r>
            <a:endParaRPr sz="3700"/>
          </a:p>
        </p:txBody>
      </p:sp>
      <p:sp>
        <p:nvSpPr>
          <p:cNvPr id="77" name="Google Shape;77;p14"/>
          <p:cNvSpPr txBox="1"/>
          <p:nvPr/>
        </p:nvSpPr>
        <p:spPr>
          <a:xfrm>
            <a:off x="604837" y="1600388"/>
            <a:ext cx="5256000" cy="225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600"/>
              <a:buNone/>
            </a:pPr>
            <a:r>
              <a:rPr b="1" lang="en" sz="2300">
                <a:solidFill>
                  <a:schemeClr val="dk1"/>
                </a:solidFill>
                <a:latin typeface="Inter"/>
                <a:ea typeface="Inter"/>
                <a:cs typeface="Inter"/>
                <a:sym typeface="Inter"/>
              </a:rPr>
              <a:t>Directions: </a:t>
            </a:r>
            <a:r>
              <a:rPr lang="en" sz="2300">
                <a:solidFill>
                  <a:schemeClr val="dk1"/>
                </a:solidFill>
                <a:latin typeface="Inter"/>
                <a:ea typeface="Inter"/>
                <a:cs typeface="Inter"/>
                <a:sym typeface="Inter"/>
              </a:rPr>
              <a:t>Read each of the supporting questions. </a:t>
            </a:r>
            <a:endParaRPr sz="2300">
              <a:solidFill>
                <a:schemeClr val="dk1"/>
              </a:solidFill>
              <a:latin typeface="Inter"/>
              <a:ea typeface="Inter"/>
              <a:cs typeface="Inter"/>
              <a:sym typeface="Inter"/>
            </a:endParaRPr>
          </a:p>
          <a:p>
            <a:pPr indent="-260350" lvl="0" marL="228600" rtl="0" algn="l">
              <a:spcBef>
                <a:spcPts val="500"/>
              </a:spcBef>
              <a:spcAft>
                <a:spcPts val="0"/>
              </a:spcAft>
              <a:buClr>
                <a:schemeClr val="dk1"/>
              </a:buClr>
              <a:buSzPts val="2300"/>
              <a:buFont typeface="Inter"/>
              <a:buChar char="●"/>
            </a:pPr>
            <a:r>
              <a:rPr lang="en" sz="2300">
                <a:solidFill>
                  <a:schemeClr val="dk1"/>
                </a:solidFill>
                <a:latin typeface="Inter"/>
                <a:ea typeface="Inter"/>
                <a:cs typeface="Inter"/>
                <a:sym typeface="Inter"/>
              </a:rPr>
              <a:t>For each “K,” write what you already </a:t>
            </a:r>
            <a:r>
              <a:rPr b="1" lang="en" sz="2300">
                <a:solidFill>
                  <a:schemeClr val="dk1"/>
                </a:solidFill>
                <a:latin typeface="Inter"/>
                <a:ea typeface="Inter"/>
                <a:cs typeface="Inter"/>
                <a:sym typeface="Inter"/>
              </a:rPr>
              <a:t>KNOW</a:t>
            </a:r>
            <a:r>
              <a:rPr lang="en" sz="2300">
                <a:solidFill>
                  <a:schemeClr val="dk1"/>
                </a:solidFill>
                <a:latin typeface="Inter"/>
                <a:ea typeface="Inter"/>
                <a:cs typeface="Inter"/>
                <a:sym typeface="Inter"/>
              </a:rPr>
              <a:t> about the topic. </a:t>
            </a:r>
            <a:endParaRPr sz="2300">
              <a:solidFill>
                <a:schemeClr val="dk1"/>
              </a:solidFill>
              <a:latin typeface="Inter"/>
              <a:ea typeface="Inter"/>
              <a:cs typeface="Inter"/>
              <a:sym typeface="Inter"/>
            </a:endParaRPr>
          </a:p>
          <a:p>
            <a:pPr indent="-260350" lvl="0" marL="228600" rtl="0" algn="l">
              <a:spcBef>
                <a:spcPts val="500"/>
              </a:spcBef>
              <a:spcAft>
                <a:spcPts val="500"/>
              </a:spcAft>
              <a:buClr>
                <a:schemeClr val="dk1"/>
              </a:buClr>
              <a:buSzPts val="2300"/>
              <a:buFont typeface="Inter"/>
              <a:buChar char="●"/>
            </a:pPr>
            <a:r>
              <a:rPr lang="en" sz="2300">
                <a:solidFill>
                  <a:schemeClr val="dk1"/>
                </a:solidFill>
                <a:latin typeface="Inter"/>
                <a:ea typeface="Inter"/>
                <a:cs typeface="Inter"/>
                <a:sym typeface="Inter"/>
              </a:rPr>
              <a:t>For each “W,” write what you </a:t>
            </a:r>
            <a:r>
              <a:rPr b="1" lang="en" sz="2300">
                <a:solidFill>
                  <a:schemeClr val="dk1"/>
                </a:solidFill>
                <a:latin typeface="Inter"/>
                <a:ea typeface="Inter"/>
                <a:cs typeface="Inter"/>
                <a:sym typeface="Inter"/>
              </a:rPr>
              <a:t>WONDER</a:t>
            </a:r>
            <a:r>
              <a:rPr lang="en" sz="2300">
                <a:solidFill>
                  <a:schemeClr val="dk1"/>
                </a:solidFill>
                <a:latin typeface="Inter"/>
                <a:ea typeface="Inter"/>
                <a:cs typeface="Inter"/>
                <a:sym typeface="Inter"/>
              </a:rPr>
              <a:t> about the topic. </a:t>
            </a:r>
            <a:endParaRPr sz="2300">
              <a:latin typeface="Inter"/>
              <a:ea typeface="Inter"/>
              <a:cs typeface="Inter"/>
              <a:sym typeface="Inter"/>
            </a:endParaRPr>
          </a:p>
        </p:txBody>
      </p:sp>
      <p:grpSp>
        <p:nvGrpSpPr>
          <p:cNvPr id="78" name="Google Shape;78;p14"/>
          <p:cNvGrpSpPr/>
          <p:nvPr/>
        </p:nvGrpSpPr>
        <p:grpSpPr>
          <a:xfrm>
            <a:off x="-127008" y="4615004"/>
            <a:ext cx="9398022" cy="468724"/>
            <a:chOff x="204" y="0"/>
            <a:chExt cx="25061391" cy="1249931"/>
          </a:xfrm>
        </p:grpSpPr>
        <p:grpSp>
          <p:nvGrpSpPr>
            <p:cNvPr id="79" name="Google Shape;79;p14"/>
            <p:cNvGrpSpPr/>
            <p:nvPr/>
          </p:nvGrpSpPr>
          <p:grpSpPr>
            <a:xfrm rot="5400000">
              <a:off x="12002369" y="-11663474"/>
              <a:ext cx="1249931" cy="24576878"/>
              <a:chOff x="0" y="-38100"/>
              <a:chExt cx="246900" cy="4854692"/>
            </a:xfrm>
          </p:grpSpPr>
          <p:sp>
            <p:nvSpPr>
              <p:cNvPr id="80" name="Google Shape;80;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1" name="Google Shape;81;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2" name="Google Shape;82;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83" name="Google Shape;83;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4" name="Google Shape;84;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rgbClr val="000000"/>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2</a:t>
              </a:r>
              <a:endParaRPr sz="700"/>
            </a:p>
          </p:txBody>
        </p:sp>
      </p:grpSp>
      <p:sp>
        <p:nvSpPr>
          <p:cNvPr id="90" name="Google Shape;90;p14"/>
          <p:cNvSpPr/>
          <p:nvPr/>
        </p:nvSpPr>
        <p:spPr>
          <a:xfrm>
            <a:off x="6800850" y="3071030"/>
            <a:ext cx="3657600" cy="1238891"/>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2286000" y="1647975"/>
            <a:ext cx="6374400" cy="30786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600"/>
              <a:buFont typeface="Arial"/>
              <a:buNone/>
            </a:pPr>
            <a:r>
              <a:rPr b="1" lang="en" sz="2500">
                <a:solidFill>
                  <a:schemeClr val="dk1"/>
                </a:solidFill>
                <a:latin typeface="Inter"/>
                <a:ea typeface="Inter"/>
                <a:cs typeface="Inter"/>
                <a:sym typeface="Inter"/>
              </a:rPr>
              <a:t>Causation - </a:t>
            </a:r>
            <a:r>
              <a:rPr lang="en" sz="25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500">
              <a:solidFill>
                <a:schemeClr val="dk1"/>
              </a:solidFill>
              <a:latin typeface="Inter"/>
              <a:ea typeface="Inter"/>
              <a:cs typeface="Inter"/>
              <a:sym typeface="Inter"/>
            </a:endParaRPr>
          </a:p>
          <a:p>
            <a:pPr indent="0" lvl="0" marL="0" rtl="0" algn="ctr">
              <a:spcBef>
                <a:spcPts val="0"/>
              </a:spcBef>
              <a:spcAft>
                <a:spcPts val="0"/>
              </a:spcAft>
              <a:buClr>
                <a:srgbClr val="000000"/>
              </a:buClr>
              <a:buSzPts val="600"/>
              <a:buFont typeface="Arial"/>
              <a:buNone/>
            </a:pPr>
            <a:r>
              <a:t/>
            </a:r>
            <a:endParaRPr b="1" sz="2500">
              <a:solidFill>
                <a:schemeClr val="dk1"/>
              </a:solidFill>
              <a:latin typeface="Inter"/>
              <a:ea typeface="Inter"/>
              <a:cs typeface="Inter"/>
              <a:sym typeface="Inter"/>
            </a:endParaRPr>
          </a:p>
        </p:txBody>
      </p:sp>
      <p:sp>
        <p:nvSpPr>
          <p:cNvPr id="96" name="Google Shape;96;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4" name="Google Shape;104;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5" name="Google Shape;105;p15"/>
          <p:cNvGrpSpPr/>
          <p:nvPr/>
        </p:nvGrpSpPr>
        <p:grpSpPr>
          <a:xfrm>
            <a:off x="7929578" y="-49020"/>
            <a:ext cx="781313" cy="885635"/>
            <a:chOff x="0" y="-130721"/>
            <a:chExt cx="2083500" cy="2361695"/>
          </a:xfrm>
        </p:grpSpPr>
        <p:grpSp>
          <p:nvGrpSpPr>
            <p:cNvPr id="106" name="Google Shape;106;p15"/>
            <p:cNvGrpSpPr/>
            <p:nvPr/>
          </p:nvGrpSpPr>
          <p:grpSpPr>
            <a:xfrm>
              <a:off x="75599" y="-130721"/>
              <a:ext cx="1932614" cy="2361695"/>
              <a:chOff x="0" y="-47625"/>
              <a:chExt cx="704100" cy="860425"/>
            </a:xfrm>
          </p:grpSpPr>
          <p:sp>
            <p:nvSpPr>
              <p:cNvPr id="107" name="Google Shape;107;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8" name="Google Shape;108;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9" name="Google Shape;109;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0" name="Google Shape;110;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1" name="Google Shape;111;p15"/>
          <p:cNvPicPr preferRelativeResize="0"/>
          <p:nvPr/>
        </p:nvPicPr>
        <p:blipFill>
          <a:blip r:embed="rId4">
            <a:alphaModFix/>
          </a:blip>
          <a:stretch>
            <a:fillRect/>
          </a:stretch>
        </p:blipFill>
        <p:spPr>
          <a:xfrm>
            <a:off x="476451" y="2066012"/>
            <a:ext cx="1319587" cy="131958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6"/>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What economic, political, and cultural factors led to rebellions against imperial rule?</a:t>
            </a:r>
            <a:endParaRPr i="1" sz="2500">
              <a:solidFill>
                <a:schemeClr val="dk1"/>
              </a:solidFill>
              <a:latin typeface="Inter"/>
              <a:ea typeface="Inter"/>
              <a:cs typeface="Inter"/>
              <a:sym typeface="Inter"/>
            </a:endParaRPr>
          </a:p>
        </p:txBody>
      </p:sp>
      <p:sp>
        <p:nvSpPr>
          <p:cNvPr id="117" name="Google Shape;117;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8" name="Google Shape;118;p16"/>
          <p:cNvGrpSpPr/>
          <p:nvPr/>
        </p:nvGrpSpPr>
        <p:grpSpPr>
          <a:xfrm>
            <a:off x="-127008" y="4615004"/>
            <a:ext cx="9398022" cy="468724"/>
            <a:chOff x="204" y="0"/>
            <a:chExt cx="25061391" cy="1249931"/>
          </a:xfrm>
        </p:grpSpPr>
        <p:grpSp>
          <p:nvGrpSpPr>
            <p:cNvPr id="119" name="Google Shape;119;p16"/>
            <p:cNvGrpSpPr/>
            <p:nvPr/>
          </p:nvGrpSpPr>
          <p:grpSpPr>
            <a:xfrm rot="5400000">
              <a:off x="12002369" y="-11663474"/>
              <a:ext cx="1249931" cy="24576878"/>
              <a:chOff x="0" y="-38100"/>
              <a:chExt cx="246900" cy="4854692"/>
            </a:xfrm>
          </p:grpSpPr>
          <p:sp>
            <p:nvSpPr>
              <p:cNvPr id="120" name="Google Shape;120;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1" name="Google Shape;121;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2" name="Google Shape;122;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3" name="Google Shape;123;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4" name="Google Shape;124;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5" name="Google Shape;125;p1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26" name="Google Shape;126;p16"/>
          <p:cNvGrpSpPr/>
          <p:nvPr/>
        </p:nvGrpSpPr>
        <p:grpSpPr>
          <a:xfrm>
            <a:off x="7929578" y="-49020"/>
            <a:ext cx="781313" cy="885635"/>
            <a:chOff x="0" y="-130721"/>
            <a:chExt cx="2083500" cy="2361695"/>
          </a:xfrm>
        </p:grpSpPr>
        <p:grpSp>
          <p:nvGrpSpPr>
            <p:cNvPr id="127" name="Google Shape;127;p16"/>
            <p:cNvGrpSpPr/>
            <p:nvPr/>
          </p:nvGrpSpPr>
          <p:grpSpPr>
            <a:xfrm>
              <a:off x="75599" y="-130721"/>
              <a:ext cx="1932614" cy="2361695"/>
              <a:chOff x="0" y="-47625"/>
              <a:chExt cx="704100" cy="860425"/>
            </a:xfrm>
          </p:grpSpPr>
          <p:sp>
            <p:nvSpPr>
              <p:cNvPr id="128" name="Google Shape;128;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9" name="Google Shape;129;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0" name="Google Shape;130;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31" name="Google Shape;131;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7"/>
          <p:cNvSpPr txBox="1"/>
          <p:nvPr/>
        </p:nvSpPr>
        <p:spPr>
          <a:xfrm>
            <a:off x="514350" y="326625"/>
            <a:ext cx="81153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chemeClr val="dk1"/>
                </a:solidFill>
                <a:latin typeface="Halant"/>
                <a:ea typeface="Halant"/>
                <a:cs typeface="Halant"/>
                <a:sym typeface="Halant"/>
              </a:rPr>
              <a:t>DOCUMENT JIGSAW</a:t>
            </a:r>
            <a:endParaRPr sz="700">
              <a:solidFill>
                <a:schemeClr val="dk1"/>
              </a:solidFill>
            </a:endParaRPr>
          </a:p>
        </p:txBody>
      </p:sp>
      <p:grpSp>
        <p:nvGrpSpPr>
          <p:cNvPr id="137" name="Google Shape;137;p17"/>
          <p:cNvGrpSpPr/>
          <p:nvPr/>
        </p:nvGrpSpPr>
        <p:grpSpPr>
          <a:xfrm>
            <a:off x="739754" y="1780885"/>
            <a:ext cx="4399693" cy="946423"/>
            <a:chOff x="1704735" y="3307265"/>
            <a:chExt cx="10104945" cy="1787052"/>
          </a:xfrm>
        </p:grpSpPr>
        <p:grpSp>
          <p:nvGrpSpPr>
            <p:cNvPr id="138" name="Google Shape;138;p17"/>
            <p:cNvGrpSpPr/>
            <p:nvPr/>
          </p:nvGrpSpPr>
          <p:grpSpPr>
            <a:xfrm>
              <a:off x="1704735" y="3307265"/>
              <a:ext cx="1105500" cy="1105408"/>
              <a:chOff x="1704735" y="2780838"/>
              <a:chExt cx="1105500" cy="1105408"/>
            </a:xfrm>
          </p:grpSpPr>
          <p:grpSp>
            <p:nvGrpSpPr>
              <p:cNvPr id="139" name="Google Shape;139;p17"/>
              <p:cNvGrpSpPr/>
              <p:nvPr/>
            </p:nvGrpSpPr>
            <p:grpSpPr>
              <a:xfrm>
                <a:off x="1704735" y="2780838"/>
                <a:ext cx="1105408" cy="1105408"/>
                <a:chOff x="0" y="-56030"/>
                <a:chExt cx="812800" cy="812800"/>
              </a:xfrm>
            </p:grpSpPr>
            <p:sp>
              <p:nvSpPr>
                <p:cNvPr id="140" name="Google Shape;140;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1" name="Google Shape;141;p17"/>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2" name="Google Shape;142;p17"/>
              <p:cNvSpPr txBox="1"/>
              <p:nvPr/>
            </p:nvSpPr>
            <p:spPr>
              <a:xfrm>
                <a:off x="1704735" y="2954974"/>
                <a:ext cx="1105500" cy="726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1</a:t>
                </a:r>
                <a:endParaRPr sz="700">
                  <a:solidFill>
                    <a:schemeClr val="lt1"/>
                  </a:solidFill>
                </a:endParaRPr>
              </a:p>
            </p:txBody>
          </p:sp>
        </p:grpSp>
        <p:sp>
          <p:nvSpPr>
            <p:cNvPr id="143" name="Google Shape;143;p17"/>
            <p:cNvSpPr txBox="1"/>
            <p:nvPr/>
          </p:nvSpPr>
          <p:spPr>
            <a:xfrm>
              <a:off x="3145080" y="3437717"/>
              <a:ext cx="8664600" cy="16566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You will be assigned a document set: </a:t>
              </a:r>
              <a:r>
                <a:rPr b="1" lang="en" sz="1900">
                  <a:solidFill>
                    <a:srgbClr val="231F20"/>
                  </a:solidFill>
                  <a:latin typeface="Inter"/>
                  <a:ea typeface="Inter"/>
                  <a:cs typeface="Inter"/>
                  <a:sym typeface="Inter"/>
                </a:rPr>
                <a:t>Boxer Rebellion </a:t>
              </a:r>
              <a:r>
                <a:rPr b="1" lang="en" sz="1900" u="sng">
                  <a:solidFill>
                    <a:srgbClr val="231F20"/>
                  </a:solidFill>
                  <a:latin typeface="Inter"/>
                  <a:ea typeface="Inter"/>
                  <a:cs typeface="Inter"/>
                  <a:sym typeface="Inter"/>
                </a:rPr>
                <a:t>OR</a:t>
              </a:r>
              <a:r>
                <a:rPr b="1" lang="en" sz="1900">
                  <a:solidFill>
                    <a:srgbClr val="231F20"/>
                  </a:solidFill>
                  <a:latin typeface="Inter"/>
                  <a:ea typeface="Inter"/>
                  <a:cs typeface="Inter"/>
                  <a:sym typeface="Inter"/>
                </a:rPr>
                <a:t> Sepoy Rebellion </a:t>
              </a:r>
              <a:r>
                <a:rPr b="1" lang="en" sz="1900" u="sng">
                  <a:solidFill>
                    <a:srgbClr val="231F20"/>
                  </a:solidFill>
                  <a:latin typeface="Inter"/>
                  <a:ea typeface="Inter"/>
                  <a:cs typeface="Inter"/>
                  <a:sym typeface="Inter"/>
                </a:rPr>
                <a:t>OR</a:t>
              </a:r>
              <a:r>
                <a:rPr b="1" lang="en" sz="1900">
                  <a:solidFill>
                    <a:srgbClr val="231F20"/>
                  </a:solidFill>
                  <a:latin typeface="Inter"/>
                  <a:ea typeface="Inter"/>
                  <a:cs typeface="Inter"/>
                  <a:sym typeface="Inter"/>
                </a:rPr>
                <a:t> Battle of Adwa</a:t>
              </a:r>
              <a:r>
                <a:rPr b="1" lang="en" sz="1900">
                  <a:solidFill>
                    <a:srgbClr val="231F20"/>
                  </a:solidFill>
                  <a:latin typeface="Inter"/>
                  <a:ea typeface="Inter"/>
                  <a:cs typeface="Inter"/>
                  <a:sym typeface="Inter"/>
                </a:rPr>
                <a:t> </a:t>
              </a:r>
              <a:endParaRPr b="1" sz="1900"/>
            </a:p>
          </p:txBody>
        </p:sp>
      </p:grpSp>
      <p:grpSp>
        <p:nvGrpSpPr>
          <p:cNvPr id="144" name="Google Shape;144;p17"/>
          <p:cNvGrpSpPr/>
          <p:nvPr/>
        </p:nvGrpSpPr>
        <p:grpSpPr>
          <a:xfrm>
            <a:off x="723466" y="2842951"/>
            <a:ext cx="4279813" cy="1462242"/>
            <a:chOff x="1704735" y="4782233"/>
            <a:chExt cx="9829611" cy="2916900"/>
          </a:xfrm>
        </p:grpSpPr>
        <p:grpSp>
          <p:nvGrpSpPr>
            <p:cNvPr id="145" name="Google Shape;145;p17"/>
            <p:cNvGrpSpPr/>
            <p:nvPr/>
          </p:nvGrpSpPr>
          <p:grpSpPr>
            <a:xfrm>
              <a:off x="1704735" y="4862980"/>
              <a:ext cx="1105500" cy="1105408"/>
              <a:chOff x="1704735" y="4837365"/>
              <a:chExt cx="1105500" cy="1105408"/>
            </a:xfrm>
          </p:grpSpPr>
          <p:grpSp>
            <p:nvGrpSpPr>
              <p:cNvPr id="146" name="Google Shape;146;p17"/>
              <p:cNvGrpSpPr/>
              <p:nvPr/>
            </p:nvGrpSpPr>
            <p:grpSpPr>
              <a:xfrm>
                <a:off x="1704735" y="4837365"/>
                <a:ext cx="1105408" cy="1105408"/>
                <a:chOff x="0" y="-56030"/>
                <a:chExt cx="812800" cy="812800"/>
              </a:xfrm>
            </p:grpSpPr>
            <p:sp>
              <p:nvSpPr>
                <p:cNvPr id="147" name="Google Shape;147;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8" name="Google Shape;148;p17"/>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9" name="Google Shape;149;p17"/>
              <p:cNvSpPr txBox="1"/>
              <p:nvPr/>
            </p:nvSpPr>
            <p:spPr>
              <a:xfrm>
                <a:off x="1704735" y="5011502"/>
                <a:ext cx="1105500" cy="7677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2</a:t>
                </a:r>
                <a:endParaRPr sz="700">
                  <a:solidFill>
                    <a:schemeClr val="lt1"/>
                  </a:solidFill>
                </a:endParaRPr>
              </a:p>
            </p:txBody>
          </p:sp>
        </p:grpSp>
        <p:sp>
          <p:nvSpPr>
            <p:cNvPr id="150" name="Google Shape;150;p17"/>
            <p:cNvSpPr txBox="1"/>
            <p:nvPr/>
          </p:nvSpPr>
          <p:spPr>
            <a:xfrm>
              <a:off x="3061746" y="4782233"/>
              <a:ext cx="8472600" cy="2916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With a partner, read the secondary source and answer the questions on your student worksheet for your assigned document set.</a:t>
              </a:r>
              <a:endParaRPr sz="1900"/>
            </a:p>
          </p:txBody>
        </p:sp>
      </p:grpSp>
      <p:grpSp>
        <p:nvGrpSpPr>
          <p:cNvPr id="151" name="Google Shape;151;p17"/>
          <p:cNvGrpSpPr/>
          <p:nvPr/>
        </p:nvGrpSpPr>
        <p:grpSpPr>
          <a:xfrm>
            <a:off x="7892365" y="5"/>
            <a:ext cx="781313" cy="885635"/>
            <a:chOff x="0" y="-130721"/>
            <a:chExt cx="2083500" cy="2361695"/>
          </a:xfrm>
        </p:grpSpPr>
        <p:grpSp>
          <p:nvGrpSpPr>
            <p:cNvPr id="152" name="Google Shape;152;p17"/>
            <p:cNvGrpSpPr/>
            <p:nvPr/>
          </p:nvGrpSpPr>
          <p:grpSpPr>
            <a:xfrm>
              <a:off x="75599" y="-130721"/>
              <a:ext cx="1932614" cy="2361695"/>
              <a:chOff x="0" y="-47625"/>
              <a:chExt cx="704100" cy="860425"/>
            </a:xfrm>
          </p:grpSpPr>
          <p:sp>
            <p:nvSpPr>
              <p:cNvPr id="153" name="Google Shape;153;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54" name="Google Shape;154;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5" name="Google Shape;155;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5</a:t>
              </a:r>
              <a:endParaRPr b="1" sz="2800">
                <a:solidFill>
                  <a:srgbClr val="FFFFFF"/>
                </a:solidFill>
                <a:latin typeface="Halant"/>
                <a:ea typeface="Halant"/>
                <a:cs typeface="Halant"/>
                <a:sym typeface="Halant"/>
              </a:endParaRPr>
            </a:p>
          </p:txBody>
        </p:sp>
      </p:grpSp>
      <p:sp>
        <p:nvSpPr>
          <p:cNvPr id="156" name="Google Shape;156;p17"/>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57" name="Google Shape;157;p17"/>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58" name="Google Shape;158;p17"/>
          <p:cNvGrpSpPr/>
          <p:nvPr/>
        </p:nvGrpSpPr>
        <p:grpSpPr>
          <a:xfrm>
            <a:off x="92701" y="-72333"/>
            <a:ext cx="468740" cy="5216002"/>
            <a:chOff x="0" y="-38100"/>
            <a:chExt cx="246900" cy="2747433"/>
          </a:xfrm>
        </p:grpSpPr>
        <p:sp>
          <p:nvSpPr>
            <p:cNvPr id="159" name="Google Shape;159;p17"/>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60" name="Google Shape;160;p17"/>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1" name="Google Shape;161;p17"/>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62" name="Google Shape;162;p17"/>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163" name="Google Shape;163;p17"/>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pic>
        <p:nvPicPr>
          <p:cNvPr id="164" name="Google Shape;164;p17"/>
          <p:cNvPicPr preferRelativeResize="0"/>
          <p:nvPr/>
        </p:nvPicPr>
        <p:blipFill>
          <a:blip r:embed="rId4">
            <a:alphaModFix/>
          </a:blip>
          <a:stretch>
            <a:fillRect/>
          </a:stretch>
        </p:blipFill>
        <p:spPr>
          <a:xfrm>
            <a:off x="5234783" y="1008550"/>
            <a:ext cx="3012770" cy="3898900"/>
          </a:xfrm>
          <a:prstGeom prst="rect">
            <a:avLst/>
          </a:prstGeom>
          <a:noFill/>
          <a:ln cap="flat" cmpd="sng" w="9525">
            <a:solidFill>
              <a:schemeClr val="dk1"/>
            </a:solidFill>
            <a:prstDash val="solid"/>
            <a:round/>
            <a:headEnd len="sm" w="sm" type="none"/>
            <a:tailEnd len="sm" w="sm" type="none"/>
          </a:ln>
        </p:spPr>
      </p:pic>
      <p:pic>
        <p:nvPicPr>
          <p:cNvPr id="165" name="Google Shape;165;p17"/>
          <p:cNvPicPr preferRelativeResize="0"/>
          <p:nvPr/>
        </p:nvPicPr>
        <p:blipFill>
          <a:blip r:embed="rId5">
            <a:alphaModFix/>
          </a:blip>
          <a:stretch>
            <a:fillRect/>
          </a:stretch>
        </p:blipFill>
        <p:spPr>
          <a:xfrm>
            <a:off x="5882778" y="1352650"/>
            <a:ext cx="2746874" cy="3554800"/>
          </a:xfrm>
          <a:prstGeom prst="rect">
            <a:avLst/>
          </a:prstGeom>
          <a:noFill/>
          <a:ln cap="flat" cmpd="sng" w="9525">
            <a:solidFill>
              <a:schemeClr val="dk1"/>
            </a:solidFill>
            <a:prstDash val="solid"/>
            <a:round/>
            <a:headEnd len="sm" w="sm" type="none"/>
            <a:tailEnd len="sm" w="sm" type="none"/>
          </a:ln>
        </p:spPr>
      </p:pic>
      <p:pic>
        <p:nvPicPr>
          <p:cNvPr id="166" name="Google Shape;166;p17"/>
          <p:cNvPicPr preferRelativeResize="0"/>
          <p:nvPr/>
        </p:nvPicPr>
        <p:blipFill>
          <a:blip r:embed="rId6">
            <a:alphaModFix/>
          </a:blip>
          <a:stretch>
            <a:fillRect/>
          </a:stretch>
        </p:blipFill>
        <p:spPr>
          <a:xfrm>
            <a:off x="6453191" y="1733675"/>
            <a:ext cx="2604462" cy="3370501"/>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8"/>
          <p:cNvSpPr/>
          <p:nvPr/>
        </p:nvSpPr>
        <p:spPr>
          <a:xfrm>
            <a:off x="-1968650" y="-4658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2" name="Google Shape;172;p18"/>
          <p:cNvSpPr txBox="1"/>
          <p:nvPr/>
        </p:nvSpPr>
        <p:spPr>
          <a:xfrm>
            <a:off x="1238403" y="139400"/>
            <a:ext cx="6590100" cy="1139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700">
                <a:solidFill>
                  <a:srgbClr val="231F20"/>
                </a:solidFill>
                <a:latin typeface="Halant"/>
                <a:ea typeface="Halant"/>
                <a:cs typeface="Halant"/>
                <a:sym typeface="Halant"/>
              </a:rPr>
              <a:t>CAUSES OF REBELLIONS AGAINST </a:t>
            </a:r>
            <a:r>
              <a:rPr b="1" lang="en" sz="3700">
                <a:solidFill>
                  <a:srgbClr val="231F20"/>
                </a:solidFill>
                <a:latin typeface="Halant"/>
                <a:ea typeface="Halant"/>
                <a:cs typeface="Halant"/>
                <a:sym typeface="Halant"/>
              </a:rPr>
              <a:t>IMPERIALISM</a:t>
            </a:r>
            <a:r>
              <a:rPr b="1" lang="en" sz="3700">
                <a:solidFill>
                  <a:srgbClr val="231F20"/>
                </a:solidFill>
                <a:latin typeface="Halant"/>
                <a:ea typeface="Halant"/>
                <a:cs typeface="Halant"/>
                <a:sym typeface="Halant"/>
              </a:rPr>
              <a:t> </a:t>
            </a:r>
            <a:endParaRPr sz="3700"/>
          </a:p>
        </p:txBody>
      </p:sp>
      <p:sp>
        <p:nvSpPr>
          <p:cNvPr id="173" name="Google Shape;173;p18"/>
          <p:cNvSpPr txBox="1"/>
          <p:nvPr/>
        </p:nvSpPr>
        <p:spPr>
          <a:xfrm>
            <a:off x="300029" y="1371800"/>
            <a:ext cx="3415200" cy="2498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600"/>
              <a:buNone/>
            </a:pPr>
            <a:r>
              <a:rPr b="1" lang="en" sz="2200">
                <a:solidFill>
                  <a:schemeClr val="dk1"/>
                </a:solidFill>
                <a:latin typeface="Inter"/>
                <a:ea typeface="Inter"/>
                <a:cs typeface="Inter"/>
                <a:sym typeface="Inter"/>
              </a:rPr>
              <a:t>Directions:</a:t>
            </a:r>
            <a:r>
              <a:rPr lang="en" sz="2200">
                <a:solidFill>
                  <a:schemeClr val="dk1"/>
                </a:solidFill>
                <a:latin typeface="Inter"/>
                <a:ea typeface="Inter"/>
                <a:cs typeface="Inter"/>
                <a:sym typeface="Inter"/>
              </a:rPr>
              <a:t> Present your assigned rebellion to your peers in your new group.</a:t>
            </a:r>
            <a:endParaRPr sz="2200">
              <a:solidFill>
                <a:schemeClr val="dk1"/>
              </a:solidFill>
              <a:latin typeface="Inter"/>
              <a:ea typeface="Inter"/>
              <a:cs typeface="Inter"/>
              <a:sym typeface="Inter"/>
            </a:endParaRPr>
          </a:p>
          <a:p>
            <a:pPr indent="0" lvl="0" marL="0" rtl="0" algn="l">
              <a:spcBef>
                <a:spcPts val="500"/>
              </a:spcBef>
              <a:spcAft>
                <a:spcPts val="0"/>
              </a:spcAft>
              <a:buSzPts val="600"/>
              <a:buNone/>
            </a:pPr>
            <a:r>
              <a:t/>
            </a:r>
            <a:endParaRPr sz="2200">
              <a:solidFill>
                <a:schemeClr val="dk1"/>
              </a:solidFill>
              <a:latin typeface="Inter"/>
              <a:ea typeface="Inter"/>
              <a:cs typeface="Inter"/>
              <a:sym typeface="Inter"/>
            </a:endParaRPr>
          </a:p>
          <a:p>
            <a:pPr indent="0" lvl="0" marL="0" rtl="0" algn="l">
              <a:spcBef>
                <a:spcPts val="500"/>
              </a:spcBef>
              <a:spcAft>
                <a:spcPts val="500"/>
              </a:spcAft>
              <a:buSzPts val="600"/>
              <a:buNone/>
            </a:pPr>
            <a:r>
              <a:rPr lang="en" sz="2200">
                <a:solidFill>
                  <a:schemeClr val="dk1"/>
                </a:solidFill>
                <a:latin typeface="Inter"/>
                <a:ea typeface="Inter"/>
                <a:cs typeface="Inter"/>
                <a:sym typeface="Inter"/>
              </a:rPr>
              <a:t>Take notes on each rebellion in the table on your student handout.</a:t>
            </a:r>
            <a:endParaRPr sz="2200">
              <a:solidFill>
                <a:schemeClr val="dk1"/>
              </a:solidFill>
              <a:latin typeface="Inter"/>
              <a:ea typeface="Inter"/>
              <a:cs typeface="Inter"/>
              <a:sym typeface="Inter"/>
            </a:endParaRPr>
          </a:p>
        </p:txBody>
      </p:sp>
      <p:grpSp>
        <p:nvGrpSpPr>
          <p:cNvPr id="174" name="Google Shape;174;p18"/>
          <p:cNvGrpSpPr/>
          <p:nvPr/>
        </p:nvGrpSpPr>
        <p:grpSpPr>
          <a:xfrm>
            <a:off x="-127008" y="4615004"/>
            <a:ext cx="9398022" cy="468724"/>
            <a:chOff x="204" y="0"/>
            <a:chExt cx="25061391" cy="1249931"/>
          </a:xfrm>
        </p:grpSpPr>
        <p:grpSp>
          <p:nvGrpSpPr>
            <p:cNvPr id="175" name="Google Shape;175;p18"/>
            <p:cNvGrpSpPr/>
            <p:nvPr/>
          </p:nvGrpSpPr>
          <p:grpSpPr>
            <a:xfrm rot="5400000">
              <a:off x="12002369" y="-11663474"/>
              <a:ext cx="1249931" cy="24576878"/>
              <a:chOff x="0" y="-38100"/>
              <a:chExt cx="246900" cy="4854692"/>
            </a:xfrm>
          </p:grpSpPr>
          <p:sp>
            <p:nvSpPr>
              <p:cNvPr id="176" name="Google Shape;176;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7" name="Google Shape;177;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8" name="Google Shape;178;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79" name="Google Shape;179;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0" name="Google Shape;180;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81" name="Google Shape;181;p18"/>
          <p:cNvGrpSpPr/>
          <p:nvPr/>
        </p:nvGrpSpPr>
        <p:grpSpPr>
          <a:xfrm>
            <a:off x="7929578" y="-49020"/>
            <a:ext cx="781313" cy="885635"/>
            <a:chOff x="0" y="-130721"/>
            <a:chExt cx="2083500" cy="2361695"/>
          </a:xfrm>
        </p:grpSpPr>
        <p:grpSp>
          <p:nvGrpSpPr>
            <p:cNvPr id="182" name="Google Shape;182;p18"/>
            <p:cNvGrpSpPr/>
            <p:nvPr/>
          </p:nvGrpSpPr>
          <p:grpSpPr>
            <a:xfrm>
              <a:off x="75599" y="-130721"/>
              <a:ext cx="1932614" cy="2361695"/>
              <a:chOff x="0" y="-47625"/>
              <a:chExt cx="704100" cy="860425"/>
            </a:xfrm>
          </p:grpSpPr>
          <p:sp>
            <p:nvSpPr>
              <p:cNvPr id="183" name="Google Shape;183;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4" name="Google Shape;184;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rgbClr val="000000"/>
                  </a:solidFill>
                  <a:latin typeface="Calibri"/>
                  <a:ea typeface="Calibri"/>
                  <a:cs typeface="Calibri"/>
                  <a:sym typeface="Calibri"/>
                </a:endParaRPr>
              </a:p>
            </p:txBody>
          </p:sp>
        </p:grpSp>
        <p:sp>
          <p:nvSpPr>
            <p:cNvPr id="185" name="Google Shape;185;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6</a:t>
              </a:r>
              <a:endParaRPr sz="700"/>
            </a:p>
          </p:txBody>
        </p:sp>
      </p:grpSp>
      <p:sp>
        <p:nvSpPr>
          <p:cNvPr id="186" name="Google Shape;186;p18"/>
          <p:cNvSpPr/>
          <p:nvPr/>
        </p:nvSpPr>
        <p:spPr>
          <a:xfrm>
            <a:off x="6800850" y="3071030"/>
            <a:ext cx="3657600" cy="1238891"/>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87" name="Google Shape;187;p18"/>
          <p:cNvPicPr preferRelativeResize="0"/>
          <p:nvPr/>
        </p:nvPicPr>
        <p:blipFill>
          <a:blip r:embed="rId4">
            <a:alphaModFix/>
          </a:blip>
          <a:stretch>
            <a:fillRect/>
          </a:stretch>
        </p:blipFill>
        <p:spPr>
          <a:xfrm>
            <a:off x="3858943" y="1331225"/>
            <a:ext cx="4932859" cy="277472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9"/>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93" name="Google Shape;193;p19"/>
          <p:cNvSpPr txBox="1"/>
          <p:nvPr/>
        </p:nvSpPr>
        <p:spPr>
          <a:xfrm>
            <a:off x="1339628" y="6848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PARTNER DISCUSSION</a:t>
            </a:r>
            <a:endParaRPr sz="700"/>
          </a:p>
        </p:txBody>
      </p:sp>
      <p:grpSp>
        <p:nvGrpSpPr>
          <p:cNvPr id="194" name="Google Shape;194;p19"/>
          <p:cNvGrpSpPr/>
          <p:nvPr/>
        </p:nvGrpSpPr>
        <p:grpSpPr>
          <a:xfrm>
            <a:off x="7929578" y="-49020"/>
            <a:ext cx="781313" cy="885635"/>
            <a:chOff x="0" y="-130721"/>
            <a:chExt cx="2083500" cy="2361695"/>
          </a:xfrm>
        </p:grpSpPr>
        <p:grpSp>
          <p:nvGrpSpPr>
            <p:cNvPr id="195" name="Google Shape;195;p19"/>
            <p:cNvGrpSpPr/>
            <p:nvPr/>
          </p:nvGrpSpPr>
          <p:grpSpPr>
            <a:xfrm>
              <a:off x="75599" y="-130721"/>
              <a:ext cx="1932614" cy="2361695"/>
              <a:chOff x="0" y="-47625"/>
              <a:chExt cx="704100" cy="860425"/>
            </a:xfrm>
          </p:grpSpPr>
          <p:sp>
            <p:nvSpPr>
              <p:cNvPr id="196" name="Google Shape;196;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7" name="Google Shape;197;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8" name="Google Shape;198;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5</a:t>
              </a:r>
              <a:endParaRPr sz="700">
                <a:solidFill>
                  <a:schemeClr val="dk1"/>
                </a:solidFill>
              </a:endParaRPr>
            </a:p>
          </p:txBody>
        </p:sp>
      </p:grpSp>
      <p:sp>
        <p:nvSpPr>
          <p:cNvPr id="199" name="Google Shape;199;p19"/>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00" name="Google Shape;200;p19"/>
          <p:cNvGrpSpPr/>
          <p:nvPr/>
        </p:nvGrpSpPr>
        <p:grpSpPr>
          <a:xfrm>
            <a:off x="-127008" y="4615004"/>
            <a:ext cx="9398022" cy="468724"/>
            <a:chOff x="204" y="0"/>
            <a:chExt cx="25061391" cy="1249931"/>
          </a:xfrm>
        </p:grpSpPr>
        <p:grpSp>
          <p:nvGrpSpPr>
            <p:cNvPr id="201" name="Google Shape;201;p19"/>
            <p:cNvGrpSpPr/>
            <p:nvPr/>
          </p:nvGrpSpPr>
          <p:grpSpPr>
            <a:xfrm rot="5400000">
              <a:off x="12002369" y="-11663474"/>
              <a:ext cx="1249931" cy="24576878"/>
              <a:chOff x="0" y="-38100"/>
              <a:chExt cx="246900" cy="4854692"/>
            </a:xfrm>
          </p:grpSpPr>
          <p:sp>
            <p:nvSpPr>
              <p:cNvPr id="202" name="Google Shape;202;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3" name="Google Shape;203;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4" name="Google Shape;204;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05" name="Google Shape;205;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6" name="Google Shape;206;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07" name="Google Shape;207;p19"/>
          <p:cNvGrpSpPr/>
          <p:nvPr/>
        </p:nvGrpSpPr>
        <p:grpSpPr>
          <a:xfrm>
            <a:off x="5103858" y="1423745"/>
            <a:ext cx="2944583" cy="2296282"/>
            <a:chOff x="5376825" y="1512437"/>
            <a:chExt cx="3094350" cy="2481394"/>
          </a:xfrm>
        </p:grpSpPr>
        <p:sp>
          <p:nvSpPr>
            <p:cNvPr id="208" name="Google Shape;208;p19"/>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9" name="Google Shape;209;p19"/>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0" name="Google Shape;210;p19"/>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1" name="Google Shape;211;p19"/>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2" name="Google Shape;212;p19"/>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3" name="Google Shape;213;p19"/>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4" name="Google Shape;214;p19"/>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215" name="Google Shape;215;p19"/>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16" name="Google Shape;216;p19"/>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
        <p:nvSpPr>
          <p:cNvPr id="217" name="Google Shape;217;p19"/>
          <p:cNvSpPr txBox="1"/>
          <p:nvPr/>
        </p:nvSpPr>
        <p:spPr>
          <a:xfrm>
            <a:off x="462025" y="1643050"/>
            <a:ext cx="4328700" cy="21243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200">
                <a:latin typeface="Inter"/>
                <a:ea typeface="Inter"/>
                <a:cs typeface="Inter"/>
                <a:sym typeface="Inter"/>
              </a:rPr>
              <a:t>Discuss:</a:t>
            </a:r>
            <a:r>
              <a:rPr lang="en" sz="2200">
                <a:latin typeface="Inter"/>
                <a:ea typeface="Inter"/>
                <a:cs typeface="Inter"/>
                <a:sym typeface="Inter"/>
              </a:rPr>
              <a:t> What are some similarities and differences between the </a:t>
            </a:r>
            <a:r>
              <a:rPr lang="en" sz="2200" u="sng">
                <a:latin typeface="Inter"/>
                <a:ea typeface="Inter"/>
                <a:cs typeface="Inter"/>
                <a:sym typeface="Inter"/>
              </a:rPr>
              <a:t>causes</a:t>
            </a:r>
            <a:r>
              <a:rPr lang="en" sz="2200">
                <a:latin typeface="Inter"/>
                <a:ea typeface="Inter"/>
                <a:cs typeface="Inter"/>
                <a:sym typeface="Inter"/>
              </a:rPr>
              <a:t> of the three rebellions </a:t>
            </a:r>
            <a:r>
              <a:rPr lang="en" sz="2200">
                <a:latin typeface="Inter"/>
                <a:ea typeface="Inter"/>
                <a:cs typeface="Inter"/>
                <a:sym typeface="Inter"/>
              </a:rPr>
              <a:t>reviewed today?</a:t>
            </a:r>
            <a:endParaRPr sz="2200">
              <a:latin typeface="Inter"/>
              <a:ea typeface="Inter"/>
              <a:cs typeface="Inter"/>
              <a:sym typeface="Inter"/>
            </a:endParaRPr>
          </a:p>
          <a:p>
            <a:pPr indent="0" lvl="0" marL="0" rtl="0" algn="l">
              <a:spcBef>
                <a:spcPts val="0"/>
              </a:spcBef>
              <a:spcAft>
                <a:spcPts val="0"/>
              </a:spcAft>
              <a:buNone/>
            </a:pPr>
            <a:r>
              <a:t/>
            </a:r>
            <a:endParaRPr sz="2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